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52" r:id="rId1"/>
  </p:sldMasterIdLst>
  <p:notesMasterIdLst>
    <p:notesMasterId r:id="rId20"/>
  </p:notesMasterIdLst>
  <p:sldIdLst>
    <p:sldId id="256" r:id="rId2"/>
    <p:sldId id="286" r:id="rId3"/>
    <p:sldId id="285" r:id="rId4"/>
    <p:sldId id="259" r:id="rId5"/>
    <p:sldId id="284" r:id="rId6"/>
    <p:sldId id="283" r:id="rId7"/>
    <p:sldId id="287" r:id="rId8"/>
    <p:sldId id="288" r:id="rId9"/>
    <p:sldId id="297" r:id="rId10"/>
    <p:sldId id="290" r:id="rId11"/>
    <p:sldId id="289" r:id="rId12"/>
    <p:sldId id="262" r:id="rId13"/>
    <p:sldId id="291" r:id="rId14"/>
    <p:sldId id="292" r:id="rId15"/>
    <p:sldId id="298" r:id="rId16"/>
    <p:sldId id="299" r:id="rId17"/>
    <p:sldId id="302" r:id="rId18"/>
    <p:sldId id="266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F60"/>
    <a:srgbClr val="595959"/>
    <a:srgbClr val="90C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1977" autoAdjust="0"/>
  </p:normalViewPr>
  <p:slideViewPr>
    <p:cSldViewPr snapToGrid="0">
      <p:cViewPr varScale="1">
        <p:scale>
          <a:sx n="76" d="100"/>
          <a:sy n="76" d="100"/>
        </p:scale>
        <p:origin x="8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&amp;S%20Productions\ETUDES%20REGIONALES\BRETAGNE\ORA%202019%20Bretagne\BZH-PPT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02994604672592"/>
          <c:y val="8.2603346780879244E-2"/>
          <c:w val="0.54050886683727273"/>
          <c:h val="0.7466020481799825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66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2B3-4A5D-83D3-B7A6F26B7D2B}"/>
              </c:ext>
            </c:extLst>
          </c:dPt>
          <c:dPt>
            <c:idx val="1"/>
            <c:bubble3D val="0"/>
            <c:spPr>
              <a:solidFill>
                <a:srgbClr val="FFA16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2B3-4A5D-83D3-B7A6F26B7D2B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2B3-4A5D-83D3-B7A6F26B7D2B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2B3-4A5D-83D3-B7A6F26B7D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(2)'!$A$50:$A$53</c:f>
              <c:strCache>
                <c:ptCount val="4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</c:strCache>
            </c:strRef>
          </c:cat>
          <c:val>
            <c:numRef>
              <c:f>'Feuil1 (2)'!$B$50:$B$53</c:f>
              <c:numCache>
                <c:formatCode>0%</c:formatCode>
                <c:ptCount val="4"/>
                <c:pt idx="0">
                  <c:v>8.5146299882251544E-2</c:v>
                </c:pt>
                <c:pt idx="1">
                  <c:v>0.58578000148440212</c:v>
                </c:pt>
                <c:pt idx="2">
                  <c:v>0.30144688911914574</c:v>
                </c:pt>
                <c:pt idx="3">
                  <c:v>2.742538791312529E-2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B3-4A5D-83D3-B7A6F26B7D2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724784401949755"/>
          <c:y val="0.89312169312169309"/>
          <c:w val="0.75244094488188973"/>
          <c:h val="7.86718504223884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45311243103572"/>
          <c:y val="0.12804947744394968"/>
          <c:w val="0.54628222733219034"/>
          <c:h val="0.79633313533037964"/>
        </c:manualLayout>
      </c:layout>
      <c:doughnutChart>
        <c:varyColors val="1"/>
        <c:ser>
          <c:idx val="0"/>
          <c:order val="0"/>
          <c:spPr>
            <a:pattFill prst="pct50">
              <a:fgClr>
                <a:schemeClr val="accent4"/>
              </a:fgClr>
              <a:bgClr>
                <a:schemeClr val="bg1"/>
              </a:bgClr>
            </a:pattFill>
          </c:spPr>
          <c:dPt>
            <c:idx val="0"/>
            <c:bubble3D val="0"/>
            <c:spPr>
              <a:pattFill prst="pct70">
                <a:fgClr>
                  <a:srgbClr val="FF6600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B54-4744-9659-37AF70DDFFBF}"/>
              </c:ext>
            </c:extLst>
          </c:dPt>
          <c:dPt>
            <c:idx val="1"/>
            <c:bubble3D val="0"/>
            <c:spPr>
              <a:pattFill prst="pct50">
                <a:fgClr>
                  <a:srgbClr val="FF9F60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B54-4744-9659-37AF70DDFFBF}"/>
              </c:ext>
            </c:extLst>
          </c:dPt>
          <c:dPt>
            <c:idx val="2"/>
            <c:bubble3D val="0"/>
            <c:spPr>
              <a:pattFill prst="pct50">
                <a:fgClr>
                  <a:schemeClr val="accent1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B54-4744-9659-37AF70DDFFBF}"/>
              </c:ext>
            </c:extLst>
          </c:dPt>
          <c:dPt>
            <c:idx val="3"/>
            <c:bubble3D val="0"/>
            <c:spPr>
              <a:pattFill prst="pct5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B54-4744-9659-37AF70DDFFBF}"/>
              </c:ext>
            </c:extLst>
          </c:dPt>
          <c:dPt>
            <c:idx val="4"/>
            <c:bubble3D val="0"/>
            <c:spPr>
              <a:pattFill prst="pct6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B54-4744-9659-37AF70DDFFBF}"/>
              </c:ext>
            </c:extLst>
          </c:dPt>
          <c:dPt>
            <c:idx val="5"/>
            <c:bubble3D val="0"/>
            <c:spPr>
              <a:pattFill prst="pct50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B54-4744-9659-37AF70DDFFBF}"/>
              </c:ext>
            </c:extLst>
          </c:dPt>
          <c:dPt>
            <c:idx val="6"/>
            <c:bubble3D val="0"/>
            <c:spPr>
              <a:pattFill prst="pct50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B54-4744-9659-37AF70DDFFBF}"/>
              </c:ext>
            </c:extLst>
          </c:dPt>
          <c:dLbls>
            <c:dLbl>
              <c:idx val="4"/>
              <c:layout>
                <c:manualLayout>
                  <c:x val="-5.9335668029023944E-2"/>
                  <c:y val="-0.1278629243121371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B54-4744-9659-37AF70DDFFBF}"/>
                </c:ext>
              </c:extLst>
            </c:dLbl>
            <c:dLbl>
              <c:idx val="5"/>
              <c:layout>
                <c:manualLayout>
                  <c:x val="-1.5478869920614929E-2"/>
                  <c:y val="-0.135384272801086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B54-4744-9659-37AF70DDFFBF}"/>
                </c:ext>
              </c:extLst>
            </c:dLbl>
            <c:dLbl>
              <c:idx val="6"/>
              <c:layout>
                <c:manualLayout>
                  <c:x val="3.6117363148101406E-2"/>
                  <c:y val="0.1466662955345102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B54-4744-9659-37AF70DDFF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accent5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(2)'!$A$98:$A$104</c:f>
              <c:strCache>
                <c:ptCount val="7"/>
                <c:pt idx="0">
                  <c:v>Oui, certainement</c:v>
                </c:pt>
                <c:pt idx="1">
                  <c:v>Oui, peut-être</c:v>
                </c:pt>
                <c:pt idx="2">
                  <c:v>Probablement pas</c:v>
                </c:pt>
                <c:pt idx="3">
                  <c:v>Non</c:v>
                </c:pt>
                <c:pt idx="4">
                  <c:v>Au contraire, vous envisagez une réduction de vos activités au cours des prochains mois</c:v>
                </c:pt>
                <c:pt idx="5">
                  <c:v>Vous n'avez pas assez déléments pour répondre</c:v>
                </c:pt>
                <c:pt idx="6">
                  <c:v>Non réponses</c:v>
                </c:pt>
              </c:strCache>
            </c:strRef>
          </c:cat>
          <c:val>
            <c:numRef>
              <c:f>'Feuil1 (2)'!$B$98:$B$104</c:f>
              <c:numCache>
                <c:formatCode>0%</c:formatCode>
                <c:ptCount val="7"/>
                <c:pt idx="0">
                  <c:v>0.3256115325401488</c:v>
                </c:pt>
                <c:pt idx="1">
                  <c:v>0.30898497692069421</c:v>
                </c:pt>
                <c:pt idx="2">
                  <c:v>0.18103517833819821</c:v>
                </c:pt>
                <c:pt idx="3">
                  <c:v>8.8008574456633737E-2</c:v>
                </c:pt>
                <c:pt idx="4">
                  <c:v>4.5665102375681201E-2</c:v>
                </c:pt>
                <c:pt idx="5">
                  <c:v>2.9352557836994815E-2</c:v>
                </c:pt>
                <c:pt idx="6">
                  <c:v>2.1342077531649354E-2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B54-4744-9659-37AF70DDFF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accent5">
              <a:lumMod val="75000"/>
            </a:schemeClr>
          </a:solidFill>
        </a:defRPr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334621295505216"/>
          <c:y val="2.9062093232110429E-2"/>
          <c:w val="0.53654626016322737"/>
          <c:h val="0.898344459240154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'Feuil1 (2)'!$B$111</c:f>
              <c:strCache>
                <c:ptCount val="1"/>
                <c:pt idx="0">
                  <c:v>Bretagne 2017</c:v>
                </c:pt>
              </c:strCache>
            </c:strRef>
          </c:tx>
          <c:spPr>
            <a:solidFill>
              <a:srgbClr val="FF9F6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9F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0CA-41B2-AD51-A8E495071A6D}"/>
              </c:ext>
            </c:extLst>
          </c:dPt>
          <c:dPt>
            <c:idx val="4"/>
            <c:invertIfNegative val="0"/>
            <c:bubble3D val="0"/>
            <c:spPr>
              <a:solidFill>
                <a:srgbClr val="FF9F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0CA-41B2-AD51-A8E495071A6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0CA-41B2-AD51-A8E495071A6D}"/>
              </c:ext>
            </c:extLst>
          </c:dPt>
          <c:dPt>
            <c:idx val="8"/>
            <c:invertIfNegative val="0"/>
            <c:bubble3D val="0"/>
            <c:spPr>
              <a:solidFill>
                <a:srgbClr val="FF9F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0CA-41B2-AD51-A8E495071A6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0CA-41B2-AD51-A8E495071A6D}"/>
              </c:ext>
            </c:extLst>
          </c:dPt>
          <c:cat>
            <c:strRef>
              <c:f>'Feuil1 (2)'!$A$112:$A$123</c:f>
              <c:strCache>
                <c:ptCount val="12"/>
                <c:pt idx="0">
                  <c:v>Les relations avec les partenaires privés (entreprises)</c:v>
                </c:pt>
                <c:pt idx="1">
                  <c:v>La concurrence éventuelle avec le secteur privé lucratif</c:v>
                </c:pt>
                <c:pt idx="2">
                  <c:v>Les ressources humaines salariées, le cas échéant</c:v>
                </c:pt>
                <c:pt idx="3">
                  <c:v>Les relations avec les services de l’Etat</c:v>
                </c:pt>
                <c:pt idx="4">
                  <c:v>La diminution du nombre d’adhérents</c:v>
                </c:pt>
                <c:pt idx="5">
                  <c:v>La motivation et l’investissement des dirigeants</c:v>
                </c:pt>
                <c:pt idx="6">
                  <c:v>Les moyens matériels, y compris les locaux</c:v>
                </c:pt>
                <c:pt idx="7">
                  <c:v>Les relations avec les collectivités territoriales</c:v>
                </c:pt>
                <c:pt idx="8">
                  <c:v>L’évolution des politiques publiques</c:v>
                </c:pt>
                <c:pt idx="9">
                  <c:v>La situation financière</c:v>
                </c:pt>
                <c:pt idx="10">
                  <c:v>Le renouvellement des dirigeants bénévoles </c:v>
                </c:pt>
                <c:pt idx="11">
                  <c:v>Les ressources humaines bénévoles </c:v>
                </c:pt>
              </c:strCache>
            </c:strRef>
          </c:cat>
          <c:val>
            <c:numRef>
              <c:f>'Feuil1 (2)'!$B$112:$B$123</c:f>
              <c:numCache>
                <c:formatCode>0%</c:formatCode>
                <c:ptCount val="12"/>
                <c:pt idx="0">
                  <c:v>8.5228970942376539E-2</c:v>
                </c:pt>
                <c:pt idx="1">
                  <c:v>7.184533474198801E-2</c:v>
                </c:pt>
                <c:pt idx="2">
                  <c:v>0.17976119213844463</c:v>
                </c:pt>
                <c:pt idx="3">
                  <c:v>0.15704296234125015</c:v>
                </c:pt>
                <c:pt idx="4">
                  <c:v>0.19305716987288632</c:v>
                </c:pt>
                <c:pt idx="5">
                  <c:v>0.1955144603935606</c:v>
                </c:pt>
                <c:pt idx="6">
                  <c:v>0.27204154673777298</c:v>
                </c:pt>
                <c:pt idx="7">
                  <c:v>0.26496162503421122</c:v>
                </c:pt>
                <c:pt idx="8">
                  <c:v>0.36994132952630598</c:v>
                </c:pt>
                <c:pt idx="9">
                  <c:v>0.45048770979325009</c:v>
                </c:pt>
                <c:pt idx="10">
                  <c:v>0.49960883429746006</c:v>
                </c:pt>
                <c:pt idx="11">
                  <c:v>0.58544090989715958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93-4066-92AF-790496E61CB9}"/>
            </c:ext>
          </c:extLst>
        </c:ser>
        <c:ser>
          <c:idx val="1"/>
          <c:order val="1"/>
          <c:tx>
            <c:strRef>
              <c:f>'Feuil1 (2)'!$C$111</c:f>
              <c:strCache>
                <c:ptCount val="1"/>
                <c:pt idx="0">
                  <c:v>Bretagne 2019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CA-41B2-AD51-A8E495071A6D}"/>
              </c:ext>
            </c:extLst>
          </c:dPt>
          <c:dPt>
            <c:idx val="4"/>
            <c:invertIfNegative val="0"/>
            <c:bubble3D val="0"/>
            <c:spPr>
              <a:solidFill>
                <a:srgbClr val="FF6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0CA-41B2-AD51-A8E495071A6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CA-41B2-AD51-A8E495071A6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0CA-41B2-AD51-A8E495071A6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0CA-41B2-AD51-A8E495071A6D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0CA-41B2-AD51-A8E495071A6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0CA-41B2-AD51-A8E495071A6D}"/>
                </c:ext>
              </c:extLst>
            </c:dLbl>
            <c:dLbl>
              <c:idx val="6"/>
              <c:layout>
                <c:manualLayout>
                  <c:x val="5.2134245682632779E-3"/>
                  <c:y val="-7.9260254269392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93-4066-92AF-790496E61CB9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10CA-41B2-AD51-A8E495071A6D}"/>
                </c:ext>
              </c:extLst>
            </c:dLbl>
            <c:dLbl>
              <c:idx val="9"/>
              <c:layout>
                <c:manualLayout>
                  <c:x val="-1.9115669257789549E-16"/>
                  <c:y val="-1.3210042378232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493-4066-92AF-790496E61CB9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10CA-41B2-AD51-A8E495071A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66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'Feuil1 (2)'!$A$112:$A$123</c:f>
              <c:strCache>
                <c:ptCount val="12"/>
                <c:pt idx="0">
                  <c:v>Les relations avec les partenaires privés (entreprises)</c:v>
                </c:pt>
                <c:pt idx="1">
                  <c:v>La concurrence éventuelle avec le secteur privé lucratif</c:v>
                </c:pt>
                <c:pt idx="2">
                  <c:v>Les ressources humaines salariées, le cas échéant</c:v>
                </c:pt>
                <c:pt idx="3">
                  <c:v>Les relations avec les services de l’Etat</c:v>
                </c:pt>
                <c:pt idx="4">
                  <c:v>La diminution du nombre d’adhérents</c:v>
                </c:pt>
                <c:pt idx="5">
                  <c:v>La motivation et l’investissement des dirigeants</c:v>
                </c:pt>
                <c:pt idx="6">
                  <c:v>Les moyens matériels, y compris les locaux</c:v>
                </c:pt>
                <c:pt idx="7">
                  <c:v>Les relations avec les collectivités territoriales</c:v>
                </c:pt>
                <c:pt idx="8">
                  <c:v>L’évolution des politiques publiques</c:v>
                </c:pt>
                <c:pt idx="9">
                  <c:v>La situation financière</c:v>
                </c:pt>
                <c:pt idx="10">
                  <c:v>Le renouvellement des dirigeants bénévoles </c:v>
                </c:pt>
                <c:pt idx="11">
                  <c:v>Les ressources humaines bénévoles </c:v>
                </c:pt>
              </c:strCache>
            </c:strRef>
          </c:cat>
          <c:val>
            <c:numRef>
              <c:f>'Feuil1 (2)'!$C$112:$C$123</c:f>
              <c:numCache>
                <c:formatCode>0%</c:formatCode>
                <c:ptCount val="12"/>
                <c:pt idx="0">
                  <c:v>7.6612668059333408E-2</c:v>
                </c:pt>
                <c:pt idx="1">
                  <c:v>0.11536448768661156</c:v>
                </c:pt>
                <c:pt idx="2">
                  <c:v>0.20393812639665806</c:v>
                </c:pt>
                <c:pt idx="3">
                  <c:v>0.2104832343634496</c:v>
                </c:pt>
                <c:pt idx="4">
                  <c:v>0.21890259894511402</c:v>
                </c:pt>
                <c:pt idx="5">
                  <c:v>0.25099115875478262</c:v>
                </c:pt>
                <c:pt idx="6">
                  <c:v>0.26550746170678841</c:v>
                </c:pt>
                <c:pt idx="7">
                  <c:v>0.30663414904903569</c:v>
                </c:pt>
                <c:pt idx="8">
                  <c:v>0.4069116933513644</c:v>
                </c:pt>
                <c:pt idx="9">
                  <c:v>0.40988172988250626</c:v>
                </c:pt>
                <c:pt idx="10">
                  <c:v>0.54598818635586077</c:v>
                </c:pt>
                <c:pt idx="11">
                  <c:v>0.59891948729993671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93-4066-92AF-790496E61C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45763584"/>
        <c:axId val="245764832"/>
      </c:barChart>
      <c:catAx>
        <c:axId val="245763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5764832"/>
        <c:crosses val="autoZero"/>
        <c:auto val="1"/>
        <c:lblAlgn val="ctr"/>
        <c:lblOffset val="100"/>
        <c:noMultiLvlLbl val="0"/>
      </c:catAx>
      <c:valAx>
        <c:axId val="245764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576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4707768567052291"/>
          <c:y val="0.73865522600718247"/>
          <c:w val="0.21878033574248967"/>
          <c:h val="0.12131832478355814"/>
        </c:manualLayout>
      </c:layout>
      <c:overlay val="0"/>
      <c:spPr>
        <a:solidFill>
          <a:schemeClr val="bg1"/>
        </a:solidFill>
        <a:ln>
          <a:solidFill>
            <a:srgbClr val="FF66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FF6600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896917901270881"/>
          <c:y val="0.10939609063667542"/>
          <c:w val="0.52643358995167389"/>
          <c:h val="0.76205491447487206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9F6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803-4878-A42A-7822E98AAD2F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803-4878-A42A-7822E98AAD2F}"/>
              </c:ext>
            </c:extLst>
          </c:dPt>
          <c:dPt>
            <c:idx val="2"/>
            <c:bubble3D val="0"/>
            <c:spPr>
              <a:solidFill>
                <a:srgbClr val="FF66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803-4878-A42A-7822E98AAD2F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803-4878-A42A-7822E98AAD2F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803-4878-A42A-7822E98AAD2F}"/>
              </c:ext>
            </c:extLst>
          </c:dPt>
          <c:dLbls>
            <c:dLbl>
              <c:idx val="0"/>
              <c:layout>
                <c:manualLayout>
                  <c:x val="1.1383849163998577E-2"/>
                  <c:y val="-0.161290288440799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9F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03-4878-A42A-7822E98AAD2F}"/>
                </c:ext>
              </c:extLst>
            </c:dLbl>
            <c:dLbl>
              <c:idx val="1"/>
              <c:layout>
                <c:manualLayout>
                  <c:x val="0.12735681252223396"/>
                  <c:y val="-9.67742788980020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847035129146744"/>
                      <c:h val="0.1458870658947028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803-4878-A42A-7822E98AAD2F}"/>
                </c:ext>
              </c:extLst>
            </c:dLbl>
            <c:dLbl>
              <c:idx val="2"/>
              <c:layout>
                <c:manualLayout>
                  <c:x val="0.12806830309498399"/>
                  <c:y val="0.2123655464470521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66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03-4878-A42A-7822E98AAD2F}"/>
                </c:ext>
              </c:extLst>
            </c:dLbl>
            <c:dLbl>
              <c:idx val="3"/>
              <c:layout>
                <c:manualLayout>
                  <c:x val="-0.21273568125222342"/>
                  <c:y val="5.376237114503940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311277125578087"/>
                      <c:h val="0.1458870658947028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803-4878-A42A-7822E98AAD2F}"/>
                </c:ext>
              </c:extLst>
            </c:dLbl>
            <c:dLbl>
              <c:idx val="4"/>
              <c:layout>
                <c:manualLayout>
                  <c:x val="-0.15225898256848097"/>
                  <c:y val="-5.64516009542797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03-4878-A42A-7822E98AAD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Numérique!$A$29:$A$33</c:f>
              <c:strCache>
                <c:ptCount val="5"/>
                <c:pt idx="0">
                  <c:v>  Oui, je connais</c:v>
                </c:pt>
                <c:pt idx="1">
                  <c:v>  Oui, je connais et je l'utilise</c:v>
                </c:pt>
                <c:pt idx="2">
                  <c:v>  Non, mais j’aimerais connaître</c:v>
                </c:pt>
                <c:pt idx="3">
                  <c:v>  Non, je ne le connais pas</c:v>
                </c:pt>
                <c:pt idx="4">
                  <c:v>  Non réponses</c:v>
                </c:pt>
              </c:strCache>
            </c:strRef>
          </c:cat>
          <c:val>
            <c:numRef>
              <c:f>Numérique!$B$29:$B$33</c:f>
              <c:numCache>
                <c:formatCode>0%</c:formatCode>
                <c:ptCount val="5"/>
                <c:pt idx="0">
                  <c:v>0.1</c:v>
                </c:pt>
                <c:pt idx="1">
                  <c:v>0.01</c:v>
                </c:pt>
                <c:pt idx="2">
                  <c:v>0.47</c:v>
                </c:pt>
                <c:pt idx="3">
                  <c:v>0.28999999999999998</c:v>
                </c:pt>
                <c:pt idx="4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803-4878-A42A-7822E98AAD2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45303458689286"/>
          <c:y val="6.5131784888020697E-2"/>
          <c:w val="0.53953611663353218"/>
          <c:h val="0.84552650335255886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pattFill prst="pct70">
                <a:fgClr>
                  <a:srgbClr val="FF6600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7C-4C2B-A573-878BE20C3ACF}"/>
              </c:ext>
            </c:extLst>
          </c:dPt>
          <c:dPt>
            <c:idx val="1"/>
            <c:bubble3D val="0"/>
            <c:spPr>
              <a:pattFill prst="pct50">
                <a:fgClr>
                  <a:srgbClr val="FFA16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7C-4C2B-A573-878BE20C3ACF}"/>
              </c:ext>
            </c:extLst>
          </c:dPt>
          <c:dPt>
            <c:idx val="2"/>
            <c:bubble3D val="0"/>
            <c:spPr>
              <a:pattFill prst="pct5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B7C-4C2B-A573-878BE20C3ACF}"/>
              </c:ext>
            </c:extLst>
          </c:dPt>
          <c:dPt>
            <c:idx val="3"/>
            <c:bubble3D val="0"/>
            <c:spPr>
              <a:pattFill prst="pct7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B7C-4C2B-A573-878BE20C3ACF}"/>
              </c:ext>
            </c:extLst>
          </c:dPt>
          <c:dLbls>
            <c:dLbl>
              <c:idx val="3"/>
              <c:layout>
                <c:manualLayout>
                  <c:x val="2.6507620941020544E-3"/>
                  <c:y val="0.1661641944291163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7C-4C2B-A573-878BE20C3A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(2)'!$A$59:$A$62</c:f>
              <c:strCache>
                <c:ptCount val="4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</c:strCache>
            </c:strRef>
          </c:cat>
          <c:val>
            <c:numRef>
              <c:f>'Feuil1 (2)'!$B$59:$B$62</c:f>
              <c:numCache>
                <c:formatCode>0%</c:formatCode>
                <c:ptCount val="4"/>
                <c:pt idx="0">
                  <c:v>0.1066826385796034</c:v>
                </c:pt>
                <c:pt idx="1">
                  <c:v>0.57134504450708468</c:v>
                </c:pt>
                <c:pt idx="2">
                  <c:v>0.28428583927388407</c:v>
                </c:pt>
                <c:pt idx="3">
                  <c:v>3.2781708690988148E-2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B7C-4C2B-A573-878BE20C3AC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34238662513111"/>
          <c:y val="5.8376352852686934E-2"/>
          <c:w val="0.52098078197481779"/>
          <c:h val="0.91627005991958599"/>
        </c:manualLayout>
      </c:layout>
      <c:doughnutChart>
        <c:varyColors val="1"/>
        <c:ser>
          <c:idx val="0"/>
          <c:order val="0"/>
          <c:spPr>
            <a:solidFill>
              <a:schemeClr val="accent1"/>
            </a:solidFill>
          </c:spPr>
          <c:dPt>
            <c:idx val="0"/>
            <c:bubble3D val="0"/>
            <c:spPr>
              <a:pattFill prst="pct60">
                <a:fgClr>
                  <a:srgbClr val="FF6600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620-47A8-B066-AA48A83EA44B}"/>
              </c:ext>
            </c:extLst>
          </c:dPt>
          <c:dPt>
            <c:idx val="1"/>
            <c:bubble3D val="0"/>
            <c:spPr>
              <a:pattFill prst="pct50">
                <a:fgClr>
                  <a:srgbClr val="FFA16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620-47A8-B066-AA48A83EA44B}"/>
              </c:ext>
            </c:extLst>
          </c:dPt>
          <c:dPt>
            <c:idx val="2"/>
            <c:bubble3D val="0"/>
            <c:spPr>
              <a:pattFill prst="pct5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620-47A8-B066-AA48A83EA44B}"/>
              </c:ext>
            </c:extLst>
          </c:dPt>
          <c:dPt>
            <c:idx val="3"/>
            <c:bubble3D val="0"/>
            <c:spPr>
              <a:pattFill prst="pct7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620-47A8-B066-AA48A83EA44B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620-47A8-B066-AA48A83EA44B}"/>
              </c:ext>
            </c:extLst>
          </c:dPt>
          <c:dLbls>
            <c:dLbl>
              <c:idx val="3"/>
              <c:layout>
                <c:manualLayout>
                  <c:x val="1.8555334658714381E-2"/>
                  <c:y val="0.17715611212447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5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20-47A8-B066-AA48A83EA44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620-47A8-B066-AA48A83EA4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(2)'!$A$17:$A$21</c:f>
              <c:strCache>
                <c:ptCount val="5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  <c:pt idx="4">
                  <c:v>Non réponses</c:v>
                </c:pt>
              </c:strCache>
            </c:strRef>
          </c:cat>
          <c:val>
            <c:numRef>
              <c:f>'Feuil1 (2)'!$B$17:$B$21</c:f>
              <c:numCache>
                <c:formatCode>0%</c:formatCode>
                <c:ptCount val="5"/>
                <c:pt idx="0">
                  <c:v>0.10919598620905967</c:v>
                </c:pt>
                <c:pt idx="1">
                  <c:v>0.46700047222492252</c:v>
                </c:pt>
                <c:pt idx="2">
                  <c:v>0.32922513540845072</c:v>
                </c:pt>
                <c:pt idx="3">
                  <c:v>8.7942752549697911E-2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620-47A8-B066-AA48A83EA44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53275798640142"/>
          <c:y val="6.4972833520492004E-2"/>
          <c:w val="0.459426248912292"/>
          <c:h val="0.7069771683009393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66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104-4275-93D5-6ADD8110E231}"/>
              </c:ext>
            </c:extLst>
          </c:dPt>
          <c:dPt>
            <c:idx val="1"/>
            <c:bubble3D val="0"/>
            <c:spPr>
              <a:solidFill>
                <a:srgbClr val="FFA16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104-4275-93D5-6ADD8110E231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104-4275-93D5-6ADD8110E231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104-4275-93D5-6ADD8110E23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(2)'!$A$7:$A$10</c:f>
              <c:strCache>
                <c:ptCount val="4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</c:strCache>
            </c:strRef>
          </c:cat>
          <c:val>
            <c:numRef>
              <c:f>'Feuil1 (2)'!$B$7:$B$10</c:f>
              <c:numCache>
                <c:formatCode>0%</c:formatCode>
                <c:ptCount val="4"/>
                <c:pt idx="0">
                  <c:v>7.406060854935205E-2</c:v>
                </c:pt>
                <c:pt idx="1">
                  <c:v>0.56416389059595251</c:v>
                </c:pt>
                <c:pt idx="2">
                  <c:v>0.30989485312462978</c:v>
                </c:pt>
                <c:pt idx="3">
                  <c:v>5.112135288986118E-2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104-4275-93D5-6ADD8110E23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5316884374910797E-3"/>
          <c:y val="0.85289192395422131"/>
          <c:w val="0.75244094488188973"/>
          <c:h val="7.86718504223884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45305594255987"/>
          <c:y val="3.6594483808955205E-2"/>
          <c:w val="0.52628230616302185"/>
          <c:h val="0.871175780391636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pattFill prst="pct60">
                <a:fgClr>
                  <a:srgbClr val="FF6600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344-4E8B-961B-BE6F45CAC8CA}"/>
              </c:ext>
            </c:extLst>
          </c:dPt>
          <c:dPt>
            <c:idx val="1"/>
            <c:bubble3D val="0"/>
            <c:spPr>
              <a:pattFill prst="pct50">
                <a:fgClr>
                  <a:srgbClr val="FFA16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344-4E8B-961B-BE6F45CAC8CA}"/>
              </c:ext>
            </c:extLst>
          </c:dPt>
          <c:dPt>
            <c:idx val="2"/>
            <c:bubble3D val="0"/>
            <c:spPr>
              <a:pattFill prst="pct5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344-4E8B-961B-BE6F45CAC8CA}"/>
              </c:ext>
            </c:extLst>
          </c:dPt>
          <c:dPt>
            <c:idx val="3"/>
            <c:bubble3D val="0"/>
            <c:spPr>
              <a:pattFill prst="pct6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344-4E8B-961B-BE6F45CAC8CA}"/>
              </c:ext>
            </c:extLst>
          </c:dPt>
          <c:dPt>
            <c:idx val="4"/>
            <c:bubble3D val="0"/>
            <c:spPr>
              <a:pattFill prst="pct60">
                <a:fgClr>
                  <a:schemeClr val="bg1">
                    <a:lumMod val="7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344-4E8B-961B-BE6F45CAC8CA}"/>
              </c:ext>
            </c:extLst>
          </c:dPt>
          <c:dLbls>
            <c:dLbl>
              <c:idx val="3"/>
              <c:layout>
                <c:manualLayout>
                  <c:x val="-0.11133200795228629"/>
                  <c:y val="-8.33703023443189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44-4E8B-961B-BE6F45CAC8CA}"/>
                </c:ext>
              </c:extLst>
            </c:dLbl>
            <c:dLbl>
              <c:idx val="4"/>
              <c:layout>
                <c:manualLayout>
                  <c:x val="0"/>
                  <c:y val="0.1711285153383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344-4E8B-961B-BE6F45CAC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(2)'!$A$39:$A$43</c:f>
              <c:strCache>
                <c:ptCount val="5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  <c:pt idx="4">
                  <c:v>Non réponses</c:v>
                </c:pt>
              </c:strCache>
            </c:strRef>
          </c:cat>
          <c:val>
            <c:numRef>
              <c:f>'Feuil1 (2)'!$B$39:$B$43</c:f>
              <c:numCache>
                <c:formatCode>0%</c:formatCode>
                <c:ptCount val="5"/>
                <c:pt idx="0">
                  <c:v>5.5658917410745246E-2</c:v>
                </c:pt>
                <c:pt idx="1">
                  <c:v>0.38212127680371633</c:v>
                </c:pt>
                <c:pt idx="2">
                  <c:v>0.42625947022906824</c:v>
                </c:pt>
                <c:pt idx="3">
                  <c:v>0.11444696954015796</c:v>
                </c:pt>
                <c:pt idx="4">
                  <c:v>2.1513366016312339E-2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344-4E8B-961B-BE6F45CAC8C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2203662326588"/>
          <c:y val="0.12938349294874704"/>
          <c:w val="0.51188311601598957"/>
          <c:h val="0.7015290047268937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66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A78-47AE-91A0-80E259CD0C64}"/>
              </c:ext>
            </c:extLst>
          </c:dPt>
          <c:dPt>
            <c:idx val="1"/>
            <c:bubble3D val="0"/>
            <c:spPr>
              <a:solidFill>
                <a:srgbClr val="FFA16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A78-47AE-91A0-80E259CD0C64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A78-47AE-91A0-80E259CD0C64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A78-47AE-91A0-80E259CD0C64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A78-47AE-91A0-80E259CD0C64}"/>
              </c:ext>
            </c:extLst>
          </c:dPt>
          <c:dLbls>
            <c:dLbl>
              <c:idx val="4"/>
              <c:layout>
                <c:manualLayout>
                  <c:x val="0"/>
                  <c:y val="0.143471990539434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78-47AE-91A0-80E259CD0C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(2)'!$A$31:$A$35</c:f>
              <c:strCache>
                <c:ptCount val="5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  <c:pt idx="4">
                  <c:v>Non réponses</c:v>
                </c:pt>
              </c:strCache>
            </c:strRef>
          </c:cat>
          <c:val>
            <c:numRef>
              <c:f>'Feuil1 (2)'!$B$31:$B$35</c:f>
              <c:numCache>
                <c:formatCode>0%</c:formatCode>
                <c:ptCount val="5"/>
                <c:pt idx="0">
                  <c:v>4.2256457083021566E-2</c:v>
                </c:pt>
                <c:pt idx="1">
                  <c:v>0.36016182328942964</c:v>
                </c:pt>
                <c:pt idx="2">
                  <c:v>0.43540722620188005</c:v>
                </c:pt>
                <c:pt idx="3">
                  <c:v>0.153352863832311</c:v>
                </c:pt>
                <c:pt idx="4">
                  <c:v>8.8216295933574874E-3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78-47AE-91A0-80E259CD0C6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724784401949755"/>
          <c:y val="0.89312169312169309"/>
          <c:w val="0.75244094488188973"/>
          <c:h val="7.86718504223884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028854046005552"/>
          <c:y val="0"/>
          <c:w val="0.48377360911695133"/>
          <c:h val="0.8492204899777281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66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5B4-4C34-B0A8-007DDA20796A}"/>
              </c:ext>
            </c:extLst>
          </c:dPt>
          <c:dPt>
            <c:idx val="1"/>
            <c:bubble3D val="0"/>
            <c:spPr>
              <a:solidFill>
                <a:srgbClr val="FFA16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5B4-4C34-B0A8-007DDA20796A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5B4-4C34-B0A8-007DDA20796A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5B4-4C34-B0A8-007DDA20796A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5B4-4C34-B0A8-007DDA20796A}"/>
              </c:ext>
            </c:extLst>
          </c:dPt>
          <c:dLbls>
            <c:dLbl>
              <c:idx val="4"/>
              <c:layout>
                <c:manualLayout>
                  <c:x val="-7.340819813508496E-3"/>
                  <c:y val="0.135304473114133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5B4-4C34-B0A8-007DDA2079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(2)'!$A$69:$A$73</c:f>
              <c:strCache>
                <c:ptCount val="5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  <c:pt idx="4">
                  <c:v>Non réponses</c:v>
                </c:pt>
              </c:strCache>
            </c:strRef>
          </c:cat>
          <c:val>
            <c:numRef>
              <c:f>'Feuil1 (2)'!$B$69:$B$73</c:f>
              <c:numCache>
                <c:formatCode>0%</c:formatCode>
                <c:ptCount val="5"/>
                <c:pt idx="0">
                  <c:v>6.4655706223692391E-2</c:v>
                </c:pt>
                <c:pt idx="1">
                  <c:v>0.49227573563299737</c:v>
                </c:pt>
                <c:pt idx="2">
                  <c:v>0.40004089199334358</c:v>
                </c:pt>
                <c:pt idx="3">
                  <c:v>3.4323843230924661E-2</c:v>
                </c:pt>
                <c:pt idx="4">
                  <c:v>8.703822919041676E-3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5B4-4C34-B0A8-007DDA20796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724784401949755"/>
          <c:y val="0.89312169312169309"/>
          <c:w val="0.75244094488188973"/>
          <c:h val="7.86718504223884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06998918853409"/>
          <c:y val="0.12360452962065779"/>
          <c:w val="0.48652087475149097"/>
          <c:h val="0.8556640215612128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pattFill prst="pct70">
                <a:fgClr>
                  <a:srgbClr val="FF6600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584-40D3-B5CC-F4CCFCC07C43}"/>
              </c:ext>
            </c:extLst>
          </c:dPt>
          <c:dPt>
            <c:idx val="1"/>
            <c:bubble3D val="0"/>
            <c:spPr>
              <a:pattFill prst="pct50">
                <a:fgClr>
                  <a:srgbClr val="FFA16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584-40D3-B5CC-F4CCFCC07C43}"/>
              </c:ext>
            </c:extLst>
          </c:dPt>
          <c:dPt>
            <c:idx val="2"/>
            <c:bubble3D val="0"/>
            <c:spPr>
              <a:pattFill prst="pct50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584-40D3-B5CC-F4CCFCC07C43}"/>
              </c:ext>
            </c:extLst>
          </c:dPt>
          <c:dPt>
            <c:idx val="3"/>
            <c:bubble3D val="0"/>
            <c:spPr>
              <a:pattFill prst="pct6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584-40D3-B5CC-F4CCFCC07C43}"/>
              </c:ext>
            </c:extLst>
          </c:dPt>
          <c:dPt>
            <c:idx val="4"/>
            <c:bubble3D val="0"/>
            <c:spPr>
              <a:pattFill prst="pct60">
                <a:fgClr>
                  <a:schemeClr val="bg1">
                    <a:lumMod val="65000"/>
                  </a:schemeClr>
                </a:fgClr>
                <a:bgClr>
                  <a:schemeClr val="bg1"/>
                </a:bgClr>
              </a:patt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584-40D3-B5CC-F4CCFCC07C43}"/>
              </c:ext>
            </c:extLst>
          </c:dPt>
          <c:dLbls>
            <c:dLbl>
              <c:idx val="3"/>
              <c:layout>
                <c:manualLayout>
                  <c:x val="-3.1659684661103304E-2"/>
                  <c:y val="-0.1157244255007890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584-40D3-B5CC-F4CCFCC07C43}"/>
                </c:ext>
              </c:extLst>
            </c:dLbl>
            <c:dLbl>
              <c:idx val="4"/>
              <c:layout>
                <c:manualLayout>
                  <c:x val="1.2176801792732041E-2"/>
                  <c:y val="0.149661311261129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584-40D3-B5CC-F4CCFCC07C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(2)'!$A$77:$A$81</c:f>
              <c:strCache>
                <c:ptCount val="5"/>
                <c:pt idx="0">
                  <c:v>Très bonne</c:v>
                </c:pt>
                <c:pt idx="1">
                  <c:v>Bonne</c:v>
                </c:pt>
                <c:pt idx="2">
                  <c:v>Difficile</c:v>
                </c:pt>
                <c:pt idx="3">
                  <c:v>Très difficile</c:v>
                </c:pt>
                <c:pt idx="4">
                  <c:v>Non réponses</c:v>
                </c:pt>
              </c:strCache>
            </c:strRef>
          </c:cat>
          <c:val>
            <c:numRef>
              <c:f>'Feuil1 (2)'!$B$77:$B$81</c:f>
              <c:numCache>
                <c:formatCode>0%</c:formatCode>
                <c:ptCount val="5"/>
                <c:pt idx="0">
                  <c:v>7.0805858510007064E-2</c:v>
                </c:pt>
                <c:pt idx="1">
                  <c:v>0.50677062351008484</c:v>
                </c:pt>
                <c:pt idx="2">
                  <c:v>0.36838544077168256</c:v>
                </c:pt>
                <c:pt idx="3">
                  <c:v>4.2231564845246573E-2</c:v>
                </c:pt>
                <c:pt idx="4">
                  <c:v>1.1806512362979062E-2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584-40D3-B5CC-F4CCFCC07C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724336484792748"/>
          <c:y val="5.6005418210266063E-2"/>
          <c:w val="0.31507329974768628"/>
          <c:h val="0.69614458124101464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FF66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FAD-4E75-B17C-42D9D9D5BB50}"/>
              </c:ext>
            </c:extLst>
          </c:dPt>
          <c:dPt>
            <c:idx val="1"/>
            <c:bubble3D val="0"/>
            <c:spPr>
              <a:solidFill>
                <a:srgbClr val="FFA16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FAD-4E75-B17C-42D9D9D5BB50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FAD-4E75-B17C-42D9D9D5BB50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FAD-4E75-B17C-42D9D9D5BB50}"/>
              </c:ext>
            </c:extLst>
          </c:dPt>
          <c:dPt>
            <c:idx val="4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FAD-4E75-B17C-42D9D9D5BB50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FAD-4E75-B17C-42D9D9D5BB50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FAD-4E75-B17C-42D9D9D5BB50}"/>
              </c:ext>
            </c:extLst>
          </c:dPt>
          <c:dLbls>
            <c:dLbl>
              <c:idx val="5"/>
              <c:layout>
                <c:manualLayout>
                  <c:x val="1.3349555019838094E-2"/>
                  <c:y val="0.1398314738542246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6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FAD-4E75-B17C-42D9D9D5BB50}"/>
                </c:ext>
              </c:extLst>
            </c:dLbl>
            <c:dLbl>
              <c:idx val="6"/>
              <c:layout>
                <c:manualLayout>
                  <c:x val="2.669911003967626E-2"/>
                  <c:y val="-0.147898674268891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bg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FAD-4E75-B17C-42D9D9D5BB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'Feuil1 (2)'!$A$88:$A$94</c:f>
              <c:strCache>
                <c:ptCount val="7"/>
                <c:pt idx="0">
                  <c:v>Oui, certainement</c:v>
                </c:pt>
                <c:pt idx="1">
                  <c:v>Oui, peut-être</c:v>
                </c:pt>
                <c:pt idx="2">
                  <c:v>Probablement pas</c:v>
                </c:pt>
                <c:pt idx="3">
                  <c:v>Non</c:v>
                </c:pt>
                <c:pt idx="4">
                  <c:v>Au contraire,une réduction de vos activités</c:v>
                </c:pt>
                <c:pt idx="5">
                  <c:v>Vous n'avez pas assez d'éléments pour répondre</c:v>
                </c:pt>
                <c:pt idx="6">
                  <c:v>Non réponses</c:v>
                </c:pt>
              </c:strCache>
            </c:strRef>
          </c:cat>
          <c:val>
            <c:numRef>
              <c:f>'Feuil1 (2)'!$B$88:$B$94</c:f>
              <c:numCache>
                <c:formatCode>0%</c:formatCode>
                <c:ptCount val="7"/>
                <c:pt idx="0">
                  <c:v>0.36442275049485068</c:v>
                </c:pt>
                <c:pt idx="1">
                  <c:v>0.30534628172569006</c:v>
                </c:pt>
                <c:pt idx="2">
                  <c:v>0.18605366388938907</c:v>
                </c:pt>
                <c:pt idx="3">
                  <c:v>5.9657485612304585E-2</c:v>
                </c:pt>
                <c:pt idx="4">
                  <c:v>6.1833851861829221E-2</c:v>
                </c:pt>
                <c:pt idx="5">
                  <c:v>1.2115165183208002E-2</c:v>
                </c:pt>
                <c:pt idx="6">
                  <c:v>1.0570801232728107E-2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FAD-4E75-B17C-42D9D9D5BB5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3765932906542505E-3"/>
          <c:y val="0.51258991434792878"/>
          <c:w val="0.42633042806572008"/>
          <c:h val="0.487410085652071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0.48483</cdr:x>
      <cdr:y>0.0745</cdr:y>
    </cdr:from>
    <cdr:to>
      <cdr:x>0.72408</cdr:x>
      <cdr:y>0.13967</cdr:y>
    </cdr:to>
    <cdr:sp macro="" textlink="">
      <cdr:nvSpPr>
        <cdr:cNvPr id="2" name="ZoneTexte 3"/>
        <cdr:cNvSpPr txBox="1"/>
      </cdr:nvSpPr>
      <cdr:spPr>
        <a:xfrm xmlns:a="http://schemas.openxmlformats.org/drawingml/2006/main">
          <a:off x="5466152" y="380140"/>
          <a:ext cx="2697415" cy="3325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400" dirty="0">
              <a:solidFill>
                <a:srgbClr val="FF6600"/>
              </a:solidFill>
            </a:rPr>
            <a:t>36% en 2017</a:t>
          </a:r>
        </a:p>
      </cdr:txBody>
    </cdr:sp>
  </cdr:relSizeAnchor>
  <cdr:relSizeAnchor xmlns:cdr="http://schemas.openxmlformats.org/drawingml/2006/chartDrawing">
    <cdr:from>
      <cdr:x>0.40968</cdr:x>
      <cdr:y>0.7477</cdr:y>
    </cdr:from>
    <cdr:to>
      <cdr:x>0.64893</cdr:x>
      <cdr:y>0.81287</cdr:y>
    </cdr:to>
    <cdr:sp macro="" textlink="">
      <cdr:nvSpPr>
        <cdr:cNvPr id="3" name="ZoneTexte 3"/>
        <cdr:cNvSpPr txBox="1"/>
      </cdr:nvSpPr>
      <cdr:spPr>
        <a:xfrm xmlns:a="http://schemas.openxmlformats.org/drawingml/2006/main">
          <a:off x="4618890" y="3815338"/>
          <a:ext cx="2697415" cy="3325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400" dirty="0">
              <a:solidFill>
                <a:srgbClr val="FF6600"/>
              </a:solidFill>
            </a:rPr>
            <a:t>30% en 2017</a:t>
          </a:r>
        </a:p>
      </cdr:txBody>
    </cdr:sp>
  </cdr:relSizeAnchor>
  <cdr:relSizeAnchor xmlns:cdr="http://schemas.openxmlformats.org/drawingml/2006/chartDrawing">
    <cdr:from>
      <cdr:x>0.5797</cdr:x>
      <cdr:y>0.20021</cdr:y>
    </cdr:from>
    <cdr:to>
      <cdr:x>0.81445</cdr:x>
      <cdr:y>0.73702</cdr:y>
    </cdr:to>
    <cdr:sp macro="" textlink="">
      <cdr:nvSpPr>
        <cdr:cNvPr id="4" name="ZoneTexte 5"/>
        <cdr:cNvSpPr txBox="1"/>
      </cdr:nvSpPr>
      <cdr:spPr>
        <a:xfrm xmlns:a="http://schemas.openxmlformats.org/drawingml/2006/main">
          <a:off x="6535858" y="1021630"/>
          <a:ext cx="2646635" cy="27392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66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fr-FR" dirty="0">
              <a:solidFill>
                <a:srgbClr val="FF6600"/>
              </a:solidFill>
            </a:rPr>
            <a:t>Plus des deux tiers des responsables bretons (67%) envisagent des nouveaux projets, soit un peu au-dessus de la moyenne nationale (63%).</a:t>
          </a:r>
        </a:p>
        <a:p xmlns:a="http://schemas.openxmlformats.org/drawingml/2006/main">
          <a:pPr algn="just"/>
          <a:endParaRPr lang="fr-FR" sz="1000" dirty="0">
            <a:solidFill>
              <a:srgbClr val="FF6600"/>
            </a:solidFill>
          </a:endParaRPr>
        </a:p>
        <a:p xmlns:a="http://schemas.openxmlformats.org/drawingml/2006/main">
          <a:pPr algn="just"/>
          <a:r>
            <a:rPr lang="fr-FR" dirty="0">
              <a:solidFill>
                <a:srgbClr val="FF6600"/>
              </a:solidFill>
            </a:rPr>
            <a:t>Ils étaient sensiblement au même niveau, en 2017 (66%).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0.78682</cdr:x>
      <cdr:y>0.25178</cdr:y>
    </cdr:from>
    <cdr:to>
      <cdr:x>0.81923</cdr:x>
      <cdr:y>0.31748</cdr:y>
    </cdr:to>
    <cdr:pic>
      <cdr:nvPicPr>
        <cdr:cNvPr id="2" name="Image 1">
          <a:extLst xmlns:a="http://schemas.openxmlformats.org/drawingml/2006/main">
            <a:ext uri="{FF2B5EF4-FFF2-40B4-BE49-F238E27FC236}">
              <a16:creationId xmlns:a16="http://schemas.microsoft.com/office/drawing/2014/main" id="{DF678C89-5CFD-4A3C-9BA0-9608427B303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duotone>
            <a:schemeClr val="accent5">
              <a:shade val="45000"/>
              <a:satMod val="135000"/>
            </a:schemeClr>
            <a:prstClr val="white"/>
          </a:duotone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7666872" y="1210299"/>
          <a:ext cx="315797" cy="31579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0.67517</cdr:x>
      <cdr:y>0.46715</cdr:y>
    </cdr:from>
    <cdr:to>
      <cdr:x>0.70758</cdr:x>
      <cdr:y>0.53285</cdr:y>
    </cdr:to>
    <cdr:pic>
      <cdr:nvPicPr>
        <cdr:cNvPr id="3" name="Image 2">
          <a:extLst xmlns:a="http://schemas.openxmlformats.org/drawingml/2006/main">
            <a:ext uri="{FF2B5EF4-FFF2-40B4-BE49-F238E27FC236}">
              <a16:creationId xmlns:a16="http://schemas.microsoft.com/office/drawing/2014/main" id="{97ADF449-F226-40F7-A7AE-1F7F20E9E8F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duotone>
            <a:prstClr val="black"/>
            <a:schemeClr val="accent6">
              <a:tint val="45000"/>
              <a:satMod val="400000"/>
            </a:schemeClr>
          </a:duotone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578928" y="2245575"/>
          <a:ext cx="315797" cy="315797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C1E8A-A7D1-46AD-9618-27A21A8227AA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2E842-A741-40F0-911D-2A98DCC33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15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530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466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505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280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311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97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682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62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0821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624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51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581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192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2E842-A741-40F0-911D-2A98DCC337A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34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BCBB-DBD7-4626-83A6-C21569357DB1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F0C20-66A8-401F-BDFD-F787D747874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78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7CEE-B722-4472-9334-8B305D5400A9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390951" y="6486525"/>
            <a:ext cx="800526" cy="371475"/>
          </a:xfrm>
        </p:spPr>
        <p:txBody>
          <a:bodyPr/>
          <a:lstStyle>
            <a:lvl1pPr>
              <a:defRPr sz="2200" b="1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4030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6C9A2-3DB8-48EF-B633-92150AA9ACF7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27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D8E4-865C-4498-8B93-0DF63C44D0B3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63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D40E-A69F-49F6-9E9D-F9A9FF6690A5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6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6FDD-4E66-402F-939E-E542E2C5E5B6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33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5C9D9-300A-4A9A-81C8-671D4E970A44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13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8FBD4-92A0-47FE-8503-935AE76246FD}" type="datetime1">
              <a:rPr lang="en-US" smtClean="0"/>
              <a:t>1/21/2020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10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echerches-solidarites.org/numerique-et-association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rmations-benevoles.bzh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echerches-solidarites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ouvementassociatifdebretagne@gmail.com" TargetMode="External"/><Relationship Id="rId4" Type="http://schemas.openxmlformats.org/officeDocument/2006/relationships/hyperlink" Target="https://www.lemouvementassociatifdebretagne.bzh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001304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Le moral des responsables associatifs de Bretagne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325626"/>
            <a:ext cx="9144000" cy="1221328"/>
          </a:xfrm>
        </p:spPr>
        <p:txBody>
          <a:bodyPr/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Enquête réalisée du 25 avril au </a:t>
            </a:r>
            <a:r>
              <a:rPr lang="fr-FR" dirty="0"/>
              <a:t>8</a:t>
            </a:r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 juillet 2019, auprès de 503 responsables associatifs de la région, en lien avec l’enquête nationale d’Opinion des Responsables Associatifs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475" y="0"/>
            <a:ext cx="2388745" cy="200233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666" y="522359"/>
            <a:ext cx="3209016" cy="97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9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b="1" dirty="0"/>
              <a:t>Ce que l’on peut retenir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8277"/>
            <a:ext cx="10515600" cy="378067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Quand 67% des responsables associatifs estiment que la situation de leur association est bonne ou très bonne, ils sont nettement moins nombreux (56%) à se dire optimistes pour l’année qui s’ouvre.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Mais on notera le volontarisme des bénévoles, qui, en dépit de cet optimisme relatif, sont 67% à envisager de nouveaux projets.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Au contraire, 6% des responsables envisagent, à regret, de réduire leur activité, faute des moyens nécessaires.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536463" y="6486525"/>
            <a:ext cx="800526" cy="371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607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58012" y="1520537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/>
              <a:t>Les difficultés rencontrées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37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4575" y="223283"/>
            <a:ext cx="9228961" cy="1280890"/>
          </a:xfrm>
        </p:spPr>
        <p:txBody>
          <a:bodyPr>
            <a:noAutofit/>
          </a:bodyPr>
          <a:lstStyle/>
          <a:p>
            <a:r>
              <a:rPr lang="fr-FR" sz="2800" b="1" dirty="0"/>
              <a:t>Si vous avez des sujets d’inquiétude, lesquels vous paraissent les plus importants ? 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717334" y="6016624"/>
            <a:ext cx="800526" cy="37147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901127"/>
              </p:ext>
            </p:extLst>
          </p:nvPr>
        </p:nvGraphicFramePr>
        <p:xfrm>
          <a:off x="1162050" y="1581150"/>
          <a:ext cx="9744075" cy="4806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212" y="2045618"/>
            <a:ext cx="315797" cy="31579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815" y="4582999"/>
            <a:ext cx="315797" cy="31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74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786" y="0"/>
            <a:ext cx="10515600" cy="1325563"/>
          </a:xfrm>
        </p:spPr>
        <p:txBody>
          <a:bodyPr/>
          <a:lstStyle/>
          <a:p>
            <a:r>
              <a:rPr lang="fr-FR" b="1" dirty="0"/>
              <a:t>Ce que l’on peut retenir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5907" y="1464445"/>
            <a:ext cx="10916478" cy="472896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La hiérarchie des inquiétudes et l’évolution entre 2017 et 2019 sont comparables en région et au niveau national.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On notera des craintes davantage partagées par les responsables, surtout pour </a:t>
            </a:r>
            <a:r>
              <a:rPr lang="fr-FR" sz="2400" i="1" dirty="0"/>
              <a:t>le renouvellement des dirigeants </a:t>
            </a:r>
            <a:r>
              <a:rPr lang="fr-FR" sz="2400" dirty="0"/>
              <a:t>(55% contre 50% en 2017) et </a:t>
            </a:r>
            <a:r>
              <a:rPr lang="fr-FR" sz="2400" i="1" dirty="0"/>
              <a:t>leurs motivations </a:t>
            </a:r>
            <a:r>
              <a:rPr lang="fr-FR" sz="2400" dirty="0"/>
              <a:t>(25% contre 20%).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 </a:t>
            </a:r>
            <a:r>
              <a:rPr lang="fr-FR" sz="2400" i="1" dirty="0"/>
              <a:t>L’évolution des politiques publiques </a:t>
            </a:r>
            <a:r>
              <a:rPr lang="fr-FR" sz="2400" dirty="0"/>
              <a:t>(41% contre 37%), tout comme </a:t>
            </a:r>
            <a:r>
              <a:rPr lang="fr-FR" sz="2400" i="1" dirty="0"/>
              <a:t>les relations avec les collectivités territoriales</a:t>
            </a:r>
            <a:r>
              <a:rPr lang="fr-FR" sz="2400" dirty="0"/>
              <a:t> (31% contre 26%) et </a:t>
            </a:r>
            <a:r>
              <a:rPr lang="fr-FR" sz="2400" i="1" dirty="0"/>
              <a:t>avec les services de l’Etat</a:t>
            </a:r>
            <a:r>
              <a:rPr lang="fr-FR" sz="2400" dirty="0"/>
              <a:t> (21% contre 16%) préoccupent davantage.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Inversement, </a:t>
            </a:r>
            <a:r>
              <a:rPr lang="fr-FR" sz="2400" i="1" dirty="0"/>
              <a:t>la situation financière </a:t>
            </a:r>
            <a:r>
              <a:rPr lang="fr-FR" sz="2400" dirty="0"/>
              <a:t>suscite un peu moins d’inquiétudes en 2019 (41% contre 45%).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295302" y="6193411"/>
            <a:ext cx="800526" cy="371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810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18255" y="228450"/>
            <a:ext cx="9144000" cy="2387600"/>
          </a:xfrm>
        </p:spPr>
        <p:txBody>
          <a:bodyPr>
            <a:normAutofit/>
          </a:bodyPr>
          <a:lstStyle/>
          <a:p>
            <a:r>
              <a:rPr lang="fr-FR" dirty="0"/>
              <a:t>Numérique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977887" y="3826564"/>
            <a:ext cx="79910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L’enquête nationale 2019 portait aussi sur la place du numérique dans le Projet associatif. Les mêmes questions ont été posées au plan national et en Bretagne.</a:t>
            </a:r>
          </a:p>
          <a:p>
            <a:pPr algn="just"/>
            <a:endParaRPr lang="fr-FR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Le bilan national est composé d’un rapport détaillé, d’un résumé et d’un diaporama illustré, en téléchargement : </a:t>
            </a:r>
            <a:r>
              <a:rPr lang="fr-FR" dirty="0">
                <a:solidFill>
                  <a:schemeClr val="accent5">
                    <a:lumMod val="75000"/>
                  </a:schemeClr>
                </a:solidFill>
                <a:hlinkClick r:id="rId3"/>
              </a:rPr>
              <a:t>https://recherches-solidarites.org/numerique-et-associations/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endParaRPr lang="fr-FR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Figurent ci-après quelques extraits bretons, concernant trois questions clefs.</a:t>
            </a:r>
          </a:p>
        </p:txBody>
      </p:sp>
    </p:spTree>
    <p:extLst>
      <p:ext uri="{BB962C8B-B14F-4D97-AF65-F5344CB8AC3E}">
        <p14:creationId xmlns:p14="http://schemas.microsoft.com/office/powerpoint/2010/main" val="175384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72894"/>
            <a:ext cx="10515600" cy="1325563"/>
          </a:xfrm>
        </p:spPr>
        <p:txBody>
          <a:bodyPr/>
          <a:lstStyle/>
          <a:p>
            <a:r>
              <a:rPr lang="fr-FR" dirty="0"/>
              <a:t>Les difficultés ressenties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89974" y="5441328"/>
            <a:ext cx="10012052" cy="904973"/>
          </a:xfrm>
          <a:ln>
            <a:solidFill>
              <a:srgbClr val="FF6600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fr-FR" sz="1800" dirty="0">
                <a:solidFill>
                  <a:srgbClr val="FF6600"/>
                </a:solidFill>
              </a:rPr>
              <a:t>Au bilan 86% des responsables bretons éprouvent au moins un type de difficulté. En tête, en Bretagne comme au plan national, elles sont liées aux facteurs humains. Les aspects techniques viennent en 2</a:t>
            </a:r>
            <a:r>
              <a:rPr lang="fr-FR" sz="1800" baseline="30000" dirty="0">
                <a:solidFill>
                  <a:srgbClr val="FF6600"/>
                </a:solidFill>
              </a:rPr>
              <a:t>ème</a:t>
            </a:r>
            <a:r>
              <a:rPr lang="fr-FR" sz="1800" dirty="0">
                <a:solidFill>
                  <a:srgbClr val="FF6600"/>
                </a:solidFill>
              </a:rPr>
              <a:t> position en Bretagne, suivis des difficultés financières (2</a:t>
            </a:r>
            <a:r>
              <a:rPr lang="fr-FR" sz="1800" baseline="30000" dirty="0">
                <a:solidFill>
                  <a:srgbClr val="FF6600"/>
                </a:solidFill>
              </a:rPr>
              <a:t>ème</a:t>
            </a:r>
            <a:r>
              <a:rPr lang="fr-FR" sz="1800" dirty="0">
                <a:solidFill>
                  <a:srgbClr val="FF6600"/>
                </a:solidFill>
              </a:rPr>
              <a:t> au plan national).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89974" y="1872080"/>
          <a:ext cx="9964131" cy="3233815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047001">
                  <a:extLst>
                    <a:ext uri="{9D8B030D-6E8A-4147-A177-3AD203B41FA5}">
                      <a16:colId xmlns:a16="http://schemas.microsoft.com/office/drawing/2014/main" val="1471562417"/>
                    </a:ext>
                  </a:extLst>
                </a:gridCol>
                <a:gridCol w="1458565">
                  <a:extLst>
                    <a:ext uri="{9D8B030D-6E8A-4147-A177-3AD203B41FA5}">
                      <a16:colId xmlns:a16="http://schemas.microsoft.com/office/drawing/2014/main" val="3727998951"/>
                    </a:ext>
                  </a:extLst>
                </a:gridCol>
                <a:gridCol w="1458565">
                  <a:extLst>
                    <a:ext uri="{9D8B030D-6E8A-4147-A177-3AD203B41FA5}">
                      <a16:colId xmlns:a16="http://schemas.microsoft.com/office/drawing/2014/main" val="2703032799"/>
                    </a:ext>
                  </a:extLst>
                </a:gridCol>
              </a:tblGrid>
              <a:tr h="497465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endParaRPr lang="fr-FR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Bretagne</a:t>
                      </a:r>
                      <a:endParaRPr lang="fr-FR" sz="16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National</a:t>
                      </a:r>
                      <a:endParaRPr lang="fr-FR" sz="1600" b="0" i="1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63940749"/>
                  </a:ext>
                </a:extLst>
              </a:tr>
              <a:tr h="59273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Humain (lever les appréhensions de certaines personnes, trouver les compétences, maintenir des relations humaines...)</a:t>
                      </a:r>
                      <a:endParaRPr lang="fr-F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67%</a:t>
                      </a:r>
                      <a:endParaRPr lang="fr-FR" sz="1600" b="1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57%</a:t>
                      </a:r>
                      <a:endParaRPr lang="fr-FR" sz="16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9264508"/>
                  </a:ext>
                </a:extLst>
              </a:tr>
              <a:tr h="479375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Technique (trouver les outils, suivre les évolutions, assurer la maintenance...)</a:t>
                      </a:r>
                      <a:endParaRPr lang="fr-F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37%</a:t>
                      </a:r>
                      <a:endParaRPr lang="fr-FR" sz="16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34%</a:t>
                      </a:r>
                      <a:endParaRPr lang="fr-FR" sz="16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8627211"/>
                  </a:ext>
                </a:extLst>
              </a:tr>
              <a:tr h="488420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Financier (disposer des moyens pour s’équiper, se former...)</a:t>
                      </a:r>
                      <a:endParaRPr lang="fr-F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33%</a:t>
                      </a:r>
                      <a:endParaRPr lang="fr-FR" sz="16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41%</a:t>
                      </a:r>
                      <a:endParaRPr lang="fr-FR" sz="16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8078250"/>
                  </a:ext>
                </a:extLst>
              </a:tr>
              <a:tr h="61504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6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Stratégique (garantir la cohérence avec le projet associatif, choisir les outils adaptés, évaluer la pertinence...)</a:t>
                      </a:r>
                      <a:endParaRPr lang="fr-FR" sz="16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24%</a:t>
                      </a:r>
                      <a:endParaRPr lang="fr-FR" sz="16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19%</a:t>
                      </a:r>
                      <a:endParaRPr lang="fr-FR" sz="16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9665403"/>
                  </a:ext>
                </a:extLst>
              </a:tr>
              <a:tr h="56077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Vous ne </a:t>
                      </a:r>
                      <a:r>
                        <a:rPr lang="fr-FR" sz="1600" u="none" strike="noStrike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rencontrez pas vraiment </a:t>
                      </a:r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ce genre de difficultés</a:t>
                      </a:r>
                      <a:endParaRPr lang="fr-FR" sz="16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14%</a:t>
                      </a:r>
                      <a:endParaRPr lang="fr-FR" sz="16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16%</a:t>
                      </a:r>
                      <a:endParaRPr lang="fr-FR" sz="16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4103780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089973" y="1398457"/>
            <a:ext cx="9964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fr-FR" b="1" dirty="0">
                <a:solidFill>
                  <a:srgbClr val="FF6600"/>
                </a:solidFill>
                <a:latin typeface="Calibri" panose="020F0502020204030204" pitchFamily="34" charset="0"/>
              </a:rPr>
              <a:t>Si vous rencontrez des difficultés, elles sont plutôt d’ordre : plusieurs réponses possibles</a:t>
            </a:r>
          </a:p>
        </p:txBody>
      </p:sp>
    </p:spTree>
    <p:extLst>
      <p:ext uri="{BB962C8B-B14F-4D97-AF65-F5344CB8AC3E}">
        <p14:creationId xmlns:p14="http://schemas.microsoft.com/office/powerpoint/2010/main" val="744283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7725" y="0"/>
            <a:ext cx="10515600" cy="1325563"/>
          </a:xfrm>
        </p:spPr>
        <p:txBody>
          <a:bodyPr/>
          <a:lstStyle/>
          <a:p>
            <a:r>
              <a:rPr lang="fr-FR" dirty="0"/>
              <a:t>Ce qui pourrait vous aider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914401" y="1882775"/>
          <a:ext cx="10448924" cy="4351332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7609368">
                  <a:extLst>
                    <a:ext uri="{9D8B030D-6E8A-4147-A177-3AD203B41FA5}">
                      <a16:colId xmlns:a16="http://schemas.microsoft.com/office/drawing/2014/main" val="148315780"/>
                    </a:ext>
                  </a:extLst>
                </a:gridCol>
                <a:gridCol w="1419778">
                  <a:extLst>
                    <a:ext uri="{9D8B030D-6E8A-4147-A177-3AD203B41FA5}">
                      <a16:colId xmlns:a16="http://schemas.microsoft.com/office/drawing/2014/main" val="1183582563"/>
                    </a:ext>
                  </a:extLst>
                </a:gridCol>
                <a:gridCol w="1419778">
                  <a:extLst>
                    <a:ext uri="{9D8B030D-6E8A-4147-A177-3AD203B41FA5}">
                      <a16:colId xmlns:a16="http://schemas.microsoft.com/office/drawing/2014/main" val="2232110240"/>
                    </a:ext>
                  </a:extLst>
                </a:gridCol>
              </a:tblGrid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Bretagne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National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11761010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Une meilleure connaissance des outils numériques existants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56%</a:t>
                      </a:r>
                      <a:endParaRPr lang="fr-FR" sz="1800" b="1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54%</a:t>
                      </a:r>
                      <a:endParaRPr lang="fr-F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58605529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Une mise à niveau des membres de votre association peu ou pas initiés 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1" u="none" strike="noStrike" dirty="0">
                          <a:solidFill>
                            <a:srgbClr val="FF6600"/>
                          </a:solidFill>
                          <a:effectLst/>
                        </a:rPr>
                        <a:t>47%</a:t>
                      </a:r>
                      <a:endParaRPr lang="fr-FR" sz="1800" b="1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46%</a:t>
                      </a:r>
                      <a:endParaRPr lang="fr-FR" sz="1800" b="1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2106380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Une volonté partagée par l’équipe de s’appuyer sur le numérique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34%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31%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41893700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échanges d’expériences avec d’autres associations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33%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30%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5432921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moyens financiers pour s’équiper et accéder aux outils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32%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38%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630223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formations techniques pour chaque usage ou outil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32%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30%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691751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temps d’échanges et de réflexion en interne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29%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25%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5890244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moyens financiers pour se former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28%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29%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9809199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solutions numériques mutualisées pour partager les coûts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b="0" u="none" strike="noStrike" dirty="0">
                          <a:solidFill>
                            <a:srgbClr val="FF6600"/>
                          </a:solidFill>
                          <a:effectLst/>
                        </a:rPr>
                        <a:t>28%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23%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820013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Un accompagnement personnalisé pour définir une stratégie et un plan d’actions</a:t>
                      </a:r>
                      <a:endParaRPr lang="fr-FR" sz="1800" b="0" i="0" u="none" strike="noStrike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25%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25%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9292249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Des moyens financiers pour bénéficier de services d’experts</a:t>
                      </a:r>
                      <a:endParaRPr lang="fr-FR" sz="18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rgbClr val="FF6600"/>
                          </a:solidFill>
                          <a:effectLst/>
                        </a:rPr>
                        <a:t>19%</a:t>
                      </a:r>
                      <a:endParaRPr lang="fr-FR" sz="1800" b="0" i="0" u="none" strike="noStrike" dirty="0">
                        <a:solidFill>
                          <a:srgbClr val="FF66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80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22%</a:t>
                      </a:r>
                      <a:endParaRPr lang="fr-FR" sz="1800" b="0" i="1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140418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14401" y="1200835"/>
            <a:ext cx="10448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6600"/>
                </a:solidFill>
                <a:latin typeface="Calibri" panose="020F0502020204030204" pitchFamily="34" charset="0"/>
              </a:rPr>
              <a:t>Qu’est-ce qui pourrait aider votre association à tirer le meilleur parti du numérique ? </a:t>
            </a:r>
            <a:br>
              <a:rPr lang="fr-FR" b="1" dirty="0">
                <a:solidFill>
                  <a:srgbClr val="FF6600"/>
                </a:solidFill>
                <a:latin typeface="Calibri" panose="020F0502020204030204" pitchFamily="34" charset="0"/>
              </a:rPr>
            </a:br>
            <a:r>
              <a:rPr lang="fr-FR" i="1" dirty="0">
                <a:solidFill>
                  <a:srgbClr val="FF6600"/>
                </a:solidFill>
                <a:latin typeface="Calibri" panose="020F0502020204030204" pitchFamily="34" charset="0"/>
              </a:rPr>
              <a:t>Plusieurs réponses possibles </a:t>
            </a:r>
            <a:endParaRPr lang="fr-FR" i="1" dirty="0">
              <a:solidFill>
                <a:srgbClr val="FF660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886825" y="5153024"/>
            <a:ext cx="723900" cy="352425"/>
          </a:xfrm>
          <a:prstGeom prst="ellipse">
            <a:avLst/>
          </a:prstGeom>
          <a:noFill/>
          <a:ln w="19050"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8" name="Ellipse 7"/>
          <p:cNvSpPr/>
          <p:nvPr/>
        </p:nvSpPr>
        <p:spPr>
          <a:xfrm>
            <a:off x="8886825" y="4424366"/>
            <a:ext cx="723900" cy="352425"/>
          </a:xfrm>
          <a:prstGeom prst="ellipse">
            <a:avLst/>
          </a:prstGeom>
          <a:noFill/>
          <a:ln w="19050"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67775" y="3367094"/>
            <a:ext cx="723900" cy="352425"/>
          </a:xfrm>
          <a:prstGeom prst="ellipse">
            <a:avLst/>
          </a:prstGeom>
          <a:noFill/>
          <a:ln w="19050"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8924925" y="2977358"/>
            <a:ext cx="723900" cy="352425"/>
          </a:xfrm>
          <a:prstGeom prst="ellipse">
            <a:avLst/>
          </a:prstGeom>
          <a:noFill/>
          <a:ln w="19050">
            <a:solidFill>
              <a:srgbClr val="FF66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461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4278" y="46829"/>
            <a:ext cx="10515600" cy="1325563"/>
          </a:xfrm>
        </p:spPr>
        <p:txBody>
          <a:bodyPr/>
          <a:lstStyle/>
          <a:p>
            <a:r>
              <a:rPr lang="fr-FR" dirty="0"/>
              <a:t>La connaissance du site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1073426" y="1580322"/>
            <a:ext cx="10376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dirty="0">
                <a:solidFill>
                  <a:srgbClr val="FF6600"/>
                </a:solidFill>
              </a:rPr>
              <a:t>Connaissez-vous ce site </a:t>
            </a:r>
            <a:r>
              <a:rPr lang="fr-FR" dirty="0">
                <a:solidFill>
                  <a:srgbClr val="FF6600"/>
                </a:solidFill>
                <a:hlinkClick r:id="rId3"/>
              </a:rPr>
              <a:t>formations-</a:t>
            </a:r>
            <a:r>
              <a:rPr lang="fr-FR" dirty="0" err="1">
                <a:solidFill>
                  <a:srgbClr val="FF6600"/>
                </a:solidFill>
                <a:hlinkClick r:id="rId3"/>
              </a:rPr>
              <a:t>benevoles.bzh</a:t>
            </a:r>
            <a:r>
              <a:rPr lang="fr-FR" dirty="0">
                <a:solidFill>
                  <a:srgbClr val="FF6600"/>
                </a:solidFill>
              </a:rPr>
              <a:t>, dédié à la formation des bénévoles en Bretagne ?</a:t>
            </a:r>
          </a:p>
        </p:txBody>
      </p:sp>
      <p:graphicFrame>
        <p:nvGraphicFramePr>
          <p:cNvPr id="8" name="Graphique 7"/>
          <p:cNvGraphicFramePr>
            <a:graphicFrameLocks/>
          </p:cNvGraphicFramePr>
          <p:nvPr/>
        </p:nvGraphicFramePr>
        <p:xfrm>
          <a:off x="-104775" y="2133599"/>
          <a:ext cx="8924925" cy="4724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oneTexte 5"/>
          <p:cNvSpPr txBox="1"/>
          <p:nvPr/>
        </p:nvSpPr>
        <p:spPr>
          <a:xfrm>
            <a:off x="8973208" y="2931132"/>
            <a:ext cx="2646635" cy="2031325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800" dirty="0">
                <a:solidFill>
                  <a:srgbClr val="FF6600"/>
                </a:solidFill>
              </a:rPr>
              <a:t>De création récente, ce site est déjà connu par un responsable sur 10. Et par ailleurs, près de la moitié d’entre eux souhaiteraient le connaître pour s’en servir.</a:t>
            </a:r>
          </a:p>
        </p:txBody>
      </p:sp>
    </p:spTree>
    <p:extLst>
      <p:ext uri="{BB962C8B-B14F-4D97-AF65-F5344CB8AC3E}">
        <p14:creationId xmlns:p14="http://schemas.microsoft.com/office/powerpoint/2010/main" val="1764274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4663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Pour en savoir plus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22169" y="2840674"/>
            <a:ext cx="95643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Cette enquête a été réalisé par </a:t>
            </a:r>
            <a:r>
              <a:rPr lang="fr-FR" dirty="0">
                <a:hlinkClick r:id="rId3"/>
              </a:rPr>
              <a:t>Recherches &amp; Solidarités </a:t>
            </a:r>
            <a:r>
              <a:rPr lang="fr-FR" dirty="0"/>
              <a:t>et </a:t>
            </a:r>
            <a:r>
              <a:rPr lang="fr-FR" dirty="0" err="1"/>
              <a:t>Solidatech</a:t>
            </a:r>
            <a:r>
              <a:rPr lang="fr-FR" dirty="0"/>
              <a:t>, pour le compte du </a:t>
            </a:r>
            <a:r>
              <a:rPr lang="fr-FR" dirty="0">
                <a:hlinkClick r:id="rId4"/>
              </a:rPr>
              <a:t>Mouvement associatif de Bretagne </a:t>
            </a:r>
            <a:r>
              <a:rPr lang="fr-FR" dirty="0"/>
              <a:t>qui travaille sur l'observation de la vie associative en région. </a:t>
            </a:r>
          </a:p>
          <a:p>
            <a:endParaRPr lang="fr-FR" dirty="0"/>
          </a:p>
          <a:p>
            <a:r>
              <a:rPr lang="fr-FR" dirty="0"/>
              <a:t>Si vous souhaitez avoir plus d’informations sur ces résultats, vous pouvez envoyer un message à </a:t>
            </a:r>
            <a:r>
              <a:rPr lang="fr-FR" dirty="0" err="1"/>
              <a:t>Yannik</a:t>
            </a:r>
            <a:r>
              <a:rPr lang="fr-FR" dirty="0"/>
              <a:t> </a:t>
            </a:r>
            <a:r>
              <a:rPr lang="fr-FR" dirty="0" err="1"/>
              <a:t>Bigouin</a:t>
            </a:r>
            <a:r>
              <a:rPr lang="fr-FR" dirty="0"/>
              <a:t>, délégué régional du Mouvement associatif de Bretagne : </a:t>
            </a:r>
            <a:r>
              <a:rPr lang="fr-FR" dirty="0">
                <a:hlinkClick r:id="rId5"/>
              </a:rPr>
              <a:t>mouvementassociatifdebretagne@gmail.com</a:t>
            </a:r>
            <a:r>
              <a:rPr lang="fr-FR" dirty="0"/>
              <a:t>  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  <a:br>
              <a:rPr lang="fr-FR" b="1" dirty="0"/>
            </a:b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37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58012" y="1520537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La situation aujourd’hui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40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phiqu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438773"/>
              </p:ext>
            </p:extLst>
          </p:nvPr>
        </p:nvGraphicFramePr>
        <p:xfrm>
          <a:off x="3700461" y="2066924"/>
          <a:ext cx="5999719" cy="4425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235012" y="6494515"/>
            <a:ext cx="800526" cy="371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1167622" y="4510013"/>
            <a:ext cx="224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Enquête nationale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044591" y="2222528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19% en 2017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213973" y="4571568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58% en 2017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864691" y="1476610"/>
            <a:ext cx="3020622" cy="2739211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FF6600"/>
                </a:solidFill>
              </a:rPr>
              <a:t>Les deux tiers des répondants bretons estiment que la situation générale est bonne ou très bonne (67%), sensiblement au niveau de la moyenne nationale (68%).</a:t>
            </a:r>
          </a:p>
          <a:p>
            <a:pPr algn="just"/>
            <a:endParaRPr lang="fr-FR" sz="1000" dirty="0">
              <a:solidFill>
                <a:srgbClr val="FF6600"/>
              </a:solidFill>
            </a:endParaRPr>
          </a:p>
          <a:p>
            <a:pPr algn="just"/>
            <a:r>
              <a:rPr lang="fr-FR" dirty="0">
                <a:solidFill>
                  <a:srgbClr val="FF6600"/>
                </a:solidFill>
              </a:rPr>
              <a:t>Mais ce résultat 2019 est nettement inférieur à ce qu’il était en 2017 (77%).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894641" y="67787"/>
            <a:ext cx="11068648" cy="12808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b="1" dirty="0"/>
              <a:t>Depuis le début 2019, comment jugez-vous </a:t>
            </a:r>
            <a:br>
              <a:rPr lang="fr-FR" sz="2800" b="1" dirty="0"/>
            </a:br>
            <a:r>
              <a:rPr lang="fr-FR" sz="2800" b="1" dirty="0"/>
              <a:t>la</a:t>
            </a:r>
            <a:r>
              <a:rPr lang="fr-FR" sz="2800" b="1" dirty="0">
                <a:solidFill>
                  <a:srgbClr val="FF6600"/>
                </a:solidFill>
              </a:rPr>
              <a:t> </a:t>
            </a:r>
            <a:r>
              <a:rPr lang="fr-FR" sz="2800" b="1" dirty="0"/>
              <a:t>situation générale de votre association (actions, missions, projets) ? </a:t>
            </a:r>
          </a:p>
        </p:txBody>
      </p:sp>
      <p:graphicFrame>
        <p:nvGraphicFramePr>
          <p:cNvPr id="16" name="Graphique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191880"/>
              </p:ext>
            </p:extLst>
          </p:nvPr>
        </p:nvGraphicFramePr>
        <p:xfrm>
          <a:off x="-359640" y="1637462"/>
          <a:ext cx="4791075" cy="3057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6057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3928" y="99058"/>
            <a:ext cx="9228961" cy="1280890"/>
          </a:xfrm>
        </p:spPr>
        <p:txBody>
          <a:bodyPr>
            <a:noAutofit/>
          </a:bodyPr>
          <a:lstStyle/>
          <a:p>
            <a:r>
              <a:rPr lang="fr-FR" sz="2800" b="1" dirty="0"/>
              <a:t>Depuis le début 2019, comment jugez-vous </a:t>
            </a:r>
            <a:br>
              <a:rPr lang="fr-FR" sz="2800" b="1" dirty="0"/>
            </a:br>
            <a:r>
              <a:rPr lang="fr-FR" sz="2800" b="1" dirty="0"/>
              <a:t>la situation financière de votre association ? 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245061" y="6486525"/>
            <a:ext cx="800526" cy="371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1063928" y="4337929"/>
            <a:ext cx="224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Enquête nationale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579600" y="2027249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12% en 2017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799193" y="4113017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48% en 2017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864691" y="1476610"/>
            <a:ext cx="3020622" cy="1908215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FF6600"/>
                </a:solidFill>
              </a:rPr>
              <a:t>Le sous-total positif régional, (64%) est, en 2019, nettement au-dessus de la moyenne nationale (58%).</a:t>
            </a:r>
          </a:p>
          <a:p>
            <a:pPr algn="just"/>
            <a:endParaRPr lang="fr-FR" sz="1000" dirty="0">
              <a:solidFill>
                <a:srgbClr val="FF6600"/>
              </a:solidFill>
            </a:endParaRPr>
          </a:p>
          <a:p>
            <a:pPr algn="just"/>
            <a:r>
              <a:rPr lang="fr-FR" dirty="0">
                <a:solidFill>
                  <a:srgbClr val="FF6600"/>
                </a:solidFill>
              </a:rPr>
              <a:t>Il a progressé, en région, par rapport à 2017 (60%).</a:t>
            </a:r>
          </a:p>
        </p:txBody>
      </p:sp>
      <p:graphicFrame>
        <p:nvGraphicFramePr>
          <p:cNvPr id="12" name="Graphiqu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7710083"/>
              </p:ext>
            </p:extLst>
          </p:nvPr>
        </p:nvGraphicFramePr>
        <p:xfrm>
          <a:off x="-234124" y="1496863"/>
          <a:ext cx="4791075" cy="2724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273046"/>
              </p:ext>
            </p:extLst>
          </p:nvPr>
        </p:nvGraphicFramePr>
        <p:xfrm>
          <a:off x="3700462" y="2066924"/>
          <a:ext cx="6800998" cy="441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0415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8937979"/>
              </p:ext>
            </p:extLst>
          </p:nvPr>
        </p:nvGraphicFramePr>
        <p:xfrm>
          <a:off x="-390771" y="1781667"/>
          <a:ext cx="4791075" cy="2894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009214"/>
              </p:ext>
            </p:extLst>
          </p:nvPr>
        </p:nvGraphicFramePr>
        <p:xfrm>
          <a:off x="3181500" y="1985029"/>
          <a:ext cx="6783502" cy="4411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3928" y="99058"/>
            <a:ext cx="9228961" cy="1280890"/>
          </a:xfrm>
        </p:spPr>
        <p:txBody>
          <a:bodyPr>
            <a:noAutofit/>
          </a:bodyPr>
          <a:lstStyle/>
          <a:p>
            <a:r>
              <a:rPr lang="fr-FR" sz="2800" b="1" dirty="0"/>
              <a:t>Depuis le début 2019, comment jugez-vous </a:t>
            </a:r>
            <a:br>
              <a:rPr lang="fr-FR" sz="2800" b="1" dirty="0"/>
            </a:br>
            <a:r>
              <a:rPr lang="fr-FR" sz="2800" b="1" dirty="0"/>
              <a:t>la situation de votre association, concernant le bénévolat (nombre, disponibilité, savoir-faire…)?  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191297" y="6396497"/>
            <a:ext cx="800526" cy="371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1167622" y="4510013"/>
            <a:ext cx="224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Enquête nationale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573251" y="2184495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8% en 2017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072571" y="4304028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40% en 2017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864691" y="1476610"/>
            <a:ext cx="3020622" cy="2462213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FF6600"/>
                </a:solidFill>
              </a:rPr>
              <a:t>Le sous-total régional positif se limite à 40%, un peu au-dessous de la moyenne nationale (44%).</a:t>
            </a:r>
          </a:p>
          <a:p>
            <a:pPr algn="just"/>
            <a:endParaRPr lang="fr-FR" sz="1000" dirty="0">
              <a:solidFill>
                <a:srgbClr val="FF6600"/>
              </a:solidFill>
            </a:endParaRPr>
          </a:p>
          <a:p>
            <a:pPr algn="just"/>
            <a:r>
              <a:rPr lang="fr-FR" dirty="0">
                <a:solidFill>
                  <a:srgbClr val="FF6600"/>
                </a:solidFill>
              </a:rPr>
              <a:t>En Bretagne, comme au plan national, ce résultat s’est dégradé nettement, par rapport à 2017 (48%).</a:t>
            </a:r>
          </a:p>
        </p:txBody>
      </p:sp>
    </p:spTree>
    <p:extLst>
      <p:ext uri="{BB962C8B-B14F-4D97-AF65-F5344CB8AC3E}">
        <p14:creationId xmlns:p14="http://schemas.microsoft.com/office/powerpoint/2010/main" val="919403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4505" y="0"/>
            <a:ext cx="10515600" cy="1325563"/>
          </a:xfrm>
        </p:spPr>
        <p:txBody>
          <a:bodyPr/>
          <a:lstStyle/>
          <a:p>
            <a:r>
              <a:rPr lang="fr-FR" b="1" dirty="0"/>
              <a:t>Ce que l’on peut retenir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8937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Tout comme au plan national, la situation s’est légèrement améliorée au plan financier, mais s’est nettement dégradée, au regard des ressources bénévoles.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/>
              <a:t>C’est sans doute ce qui explique un bilan en nette baisse, même s’il comporte deux tiers des responsables satisfaits. </a:t>
            </a: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fr-FR" sz="2400" dirty="0">
                <a:solidFill>
                  <a:srgbClr val="FF6600"/>
                </a:solidFill>
                <a:sym typeface="Wingdings" panose="05000000000000000000" pitchFamily="2" charset="2"/>
              </a:rPr>
              <a:t>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/>
              <a:t>Il convient aussi d’insister sur une proportion de 3% de responsables en grandes difficultés, pour lesquels un accompagnement est réellement nécessaire.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235012" y="6396090"/>
            <a:ext cx="800526" cy="3714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4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58012" y="1520537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/>
              <a:t>Les pronostics pour demain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33478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991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Graphique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067329"/>
              </p:ext>
            </p:extLst>
          </p:nvPr>
        </p:nvGraphicFramePr>
        <p:xfrm>
          <a:off x="2667722" y="2219238"/>
          <a:ext cx="6920208" cy="4267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-1466124" y="6396090"/>
            <a:ext cx="800526" cy="371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1167622" y="4510013"/>
            <a:ext cx="224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Enquête nationale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335229" y="1970968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10% en 2017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7925561" y="4613644"/>
            <a:ext cx="1892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F6600"/>
                </a:solidFill>
              </a:rPr>
              <a:t>52% en 2017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632612" y="1342305"/>
            <a:ext cx="3252701" cy="2462213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solidFill>
                  <a:srgbClr val="FF6600"/>
                </a:solidFill>
              </a:rPr>
              <a:t>Au bilan, 56% des responsables bretons sont plutôt optimistes pour la rentrée 2019-2020. C’est sensiblement au même niveau (58%) qu’au plan national.</a:t>
            </a:r>
          </a:p>
          <a:p>
            <a:pPr algn="just"/>
            <a:endParaRPr lang="fr-FR" sz="1000" dirty="0">
              <a:solidFill>
                <a:srgbClr val="FF6600"/>
              </a:solidFill>
            </a:endParaRPr>
          </a:p>
          <a:p>
            <a:pPr algn="just"/>
            <a:r>
              <a:rPr lang="fr-FR" dirty="0">
                <a:solidFill>
                  <a:srgbClr val="FF6600"/>
                </a:solidFill>
              </a:rPr>
              <a:t>Ce résultat 2019 est toutefois nettement inférieur à ce qu’il était en 2017 (62%).</a:t>
            </a: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77443" y="61415"/>
            <a:ext cx="9228961" cy="1280890"/>
          </a:xfrm>
        </p:spPr>
        <p:txBody>
          <a:bodyPr>
            <a:noAutofit/>
          </a:bodyPr>
          <a:lstStyle/>
          <a:p>
            <a:r>
              <a:rPr lang="fr-FR" sz="2800" b="1" dirty="0"/>
              <a:t>Comment voyez-vous la situation de votre association (actions, missions…) au cours des prochains mois ? </a:t>
            </a:r>
          </a:p>
        </p:txBody>
      </p:sp>
      <p:graphicFrame>
        <p:nvGraphicFramePr>
          <p:cNvPr id="18" name="Graphique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4571543"/>
              </p:ext>
            </p:extLst>
          </p:nvPr>
        </p:nvGraphicFramePr>
        <p:xfrm>
          <a:off x="-429029" y="1223925"/>
          <a:ext cx="5214834" cy="3543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61378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7905827"/>
              </p:ext>
            </p:extLst>
          </p:nvPr>
        </p:nvGraphicFramePr>
        <p:xfrm>
          <a:off x="2809482" y="1383733"/>
          <a:ext cx="11274459" cy="510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6798" y="58170"/>
            <a:ext cx="10515600" cy="1325563"/>
          </a:xfrm>
        </p:spPr>
        <p:txBody>
          <a:bodyPr>
            <a:normAutofit/>
          </a:bodyPr>
          <a:lstStyle/>
          <a:p>
            <a:r>
              <a:rPr lang="fr-FR" sz="2800" b="1" dirty="0"/>
              <a:t>Envisagez-vous de nouveaux projets – ou une extension </a:t>
            </a:r>
            <a:br>
              <a:rPr lang="fr-FR" sz="2800" b="1" dirty="0"/>
            </a:br>
            <a:r>
              <a:rPr lang="fr-FR" sz="2800" b="1" dirty="0"/>
              <a:t>de vos activités actuelles – après l’été 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-1365641" y="6300787"/>
            <a:ext cx="800526" cy="371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1077823" y="4576121"/>
            <a:ext cx="208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Enquête nationale</a:t>
            </a: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019955"/>
              </p:ext>
            </p:extLst>
          </p:nvPr>
        </p:nvGraphicFramePr>
        <p:xfrm>
          <a:off x="-689978" y="1383733"/>
          <a:ext cx="4922840" cy="3377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1430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4904</TotalTime>
  <Words>1265</Words>
  <Application>Microsoft Office PowerPoint</Application>
  <PresentationFormat>Grand écran</PresentationFormat>
  <Paragraphs>172</Paragraphs>
  <Slides>18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Thème Office</vt:lpstr>
      <vt:lpstr>Le moral des responsables associatifs de Bretagne</vt:lpstr>
      <vt:lpstr>La situation aujourd’hui</vt:lpstr>
      <vt:lpstr>Présentation PowerPoint</vt:lpstr>
      <vt:lpstr>Depuis le début 2019, comment jugez-vous  la situation financière de votre association ? </vt:lpstr>
      <vt:lpstr>Depuis le début 2019, comment jugez-vous  la situation de votre association, concernant le bénévolat (nombre, disponibilité, savoir-faire…)?  </vt:lpstr>
      <vt:lpstr>Ce que l’on peut retenir</vt:lpstr>
      <vt:lpstr>Les pronostics pour demain</vt:lpstr>
      <vt:lpstr>Comment voyez-vous la situation de votre association (actions, missions…) au cours des prochains mois ? </vt:lpstr>
      <vt:lpstr>Envisagez-vous de nouveaux projets – ou une extension  de vos activités actuelles – après l’été ?</vt:lpstr>
      <vt:lpstr>Ce que l’on peut retenir</vt:lpstr>
      <vt:lpstr>Les difficultés rencontrées</vt:lpstr>
      <vt:lpstr>Si vous avez des sujets d’inquiétude, lesquels vous paraissent les plus importants ? </vt:lpstr>
      <vt:lpstr>Ce que l’on peut retenir</vt:lpstr>
      <vt:lpstr>Numérique</vt:lpstr>
      <vt:lpstr>Les difficultés ressenties</vt:lpstr>
      <vt:lpstr>Ce qui pourrait vous aider</vt:lpstr>
      <vt:lpstr>La connaissance du site</vt:lpstr>
      <vt:lpstr>Pour en savoir plus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L’opinion des responsables associatifs de Bretagne</dc:title>
  <dc:creator>Cécile Bazin</dc:creator>
  <cp:lastModifiedBy>cleme</cp:lastModifiedBy>
  <cp:revision>146</cp:revision>
  <dcterms:created xsi:type="dcterms:W3CDTF">2017-07-27T07:48:32Z</dcterms:created>
  <dcterms:modified xsi:type="dcterms:W3CDTF">2020-01-21T14:46:38Z</dcterms:modified>
</cp:coreProperties>
</file>